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0"/>
  </p:notesMasterIdLst>
  <p:handoutMasterIdLst>
    <p:handoutMasterId r:id="rId31"/>
  </p:handoutMasterIdLst>
  <p:sldIdLst>
    <p:sldId id="256" r:id="rId2"/>
    <p:sldId id="419" r:id="rId3"/>
    <p:sldId id="420" r:id="rId4"/>
    <p:sldId id="421" r:id="rId5"/>
    <p:sldId id="422" r:id="rId6"/>
    <p:sldId id="423" r:id="rId7"/>
    <p:sldId id="424" r:id="rId8"/>
    <p:sldId id="425" r:id="rId9"/>
    <p:sldId id="426" r:id="rId10"/>
    <p:sldId id="427" r:id="rId11"/>
    <p:sldId id="347" r:id="rId12"/>
    <p:sldId id="348" r:id="rId13"/>
    <p:sldId id="431" r:id="rId14"/>
    <p:sldId id="351" r:id="rId15"/>
    <p:sldId id="352" r:id="rId16"/>
    <p:sldId id="411" r:id="rId17"/>
    <p:sldId id="412" r:id="rId18"/>
    <p:sldId id="413" r:id="rId19"/>
    <p:sldId id="436" r:id="rId20"/>
    <p:sldId id="315" r:id="rId21"/>
    <p:sldId id="437" r:id="rId22"/>
    <p:sldId id="410" r:id="rId23"/>
    <p:sldId id="357" r:id="rId24"/>
    <p:sldId id="438" r:id="rId25"/>
    <p:sldId id="432" r:id="rId26"/>
    <p:sldId id="433" r:id="rId27"/>
    <p:sldId id="434" r:id="rId28"/>
    <p:sldId id="330" r:id="rId29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CC"/>
    <a:srgbClr val="0000FF"/>
    <a:srgbClr val="FF9900"/>
    <a:srgbClr val="0066FF"/>
    <a:srgbClr val="FFCC00"/>
    <a:srgbClr val="800080"/>
    <a:srgbClr val="F7D60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860" autoAdjust="0"/>
  </p:normalViewPr>
  <p:slideViewPr>
    <p:cSldViewPr>
      <p:cViewPr varScale="1">
        <p:scale>
          <a:sx n="89" d="100"/>
          <a:sy n="8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157" cy="496412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365" y="0"/>
            <a:ext cx="2946234" cy="496412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pPr>
              <a:defRPr/>
            </a:pPr>
            <a:fld id="{30B75D8F-17C6-46DE-94ED-04A28749C031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516"/>
            <a:ext cx="2945157" cy="496412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365" y="9429516"/>
            <a:ext cx="2946234" cy="496412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pPr>
              <a:defRPr/>
            </a:pPr>
            <a:fld id="{934B555F-AA81-4F4D-AC26-598649F9E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157" cy="496412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365" y="0"/>
            <a:ext cx="2946234" cy="496412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pPr>
              <a:defRPr/>
            </a:pPr>
            <a:fld id="{EB924E9E-1C2E-4190-A784-CBE23F6AB977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44" tIns="45322" rIns="90644" bIns="45322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84" y="4715906"/>
            <a:ext cx="5437709" cy="4467702"/>
          </a:xfrm>
          <a:prstGeom prst="rect">
            <a:avLst/>
          </a:prstGeom>
        </p:spPr>
        <p:txBody>
          <a:bodyPr vert="horz" lIns="90644" tIns="45322" rIns="90644" bIns="45322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516"/>
            <a:ext cx="2945157" cy="496412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365" y="9429516"/>
            <a:ext cx="2946234" cy="496412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pPr>
              <a:defRPr/>
            </a:pPr>
            <a:fld id="{82D131E2-0068-490A-94D3-229D59F86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131E2-0068-490A-94D3-229D59F86A26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4DE9B-08F3-46F4-B2CD-2C7B49881496}" type="datetime1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1FB86-C6C2-40CC-8533-F2BBB397E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DAD75-47C5-45B7-89F4-5D3B28262E34}" type="datetime1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1CC6C-E258-41A6-80AF-4A1DA283E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99626-9A0F-49FE-A938-996D6966CA84}" type="datetime1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24144-8478-4E7F-BE4B-7CE134428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3CE95-3E12-4527-89C5-5AC271B19DCB}" type="datetime1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9DB02-D913-4851-AE1A-79A6AA76A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989F2-9E3B-4973-B3DB-27130EA75EB9}" type="datetime1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86853-F96A-49C6-8B7B-2D796C000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085BC-D786-4815-8BB3-1EE5B224A1EF}" type="datetime1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FB009-60F0-475F-B90F-FEDFCAA49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B1174-A44D-4DEF-A56A-AF6C89AE3F10}" type="datetime1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8892B-CEB8-4ABB-BDC7-D0F54408C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4669C-995C-44AC-89B7-4E1DF68F6359}" type="datetime1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3C069-BC67-430B-91A1-C81255B10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BBF85-4B04-499A-8D42-B002E001E71D}" type="datetime1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9C36F-9C13-4422-A4E5-E2F952C6D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294E3-7B34-484D-B843-115F0BD3441B}" type="datetime1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F15D2-203D-4762-91C8-0D06BFDA2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98368-B681-43E8-BB52-975AE62C7AA0}" type="datetime1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55022-8B53-4FD5-928B-E4B791A0A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alpha val="73000"/>
              </a:schemeClr>
            </a:gs>
            <a:gs pos="18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54FC6A-A7A6-45AF-90B3-3E491BB640EB}" type="datetime1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8EF81E-5950-4A0A-B9AA-F247B968C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_____Microsoft_Office_Excel_97-200312.xls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Содержимое 3" descr="ГербСчетнойПалаты cop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-214313"/>
            <a:ext cx="245268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2500306"/>
            <a:ext cx="9144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90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Счётная палата</a:t>
            </a:r>
          </a:p>
          <a:p>
            <a:pPr algn="ctr">
              <a:defRPr/>
            </a:pPr>
            <a:r>
              <a:rPr lang="ru-RU" sz="4400" b="1" dirty="0">
                <a:ln w="190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Ульяновской области</a:t>
            </a:r>
          </a:p>
          <a:p>
            <a:pPr algn="ctr">
              <a:defRPr/>
            </a:pPr>
            <a:r>
              <a:rPr lang="ru-RU" sz="4400" b="1" dirty="0">
                <a:ln w="190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4400" b="1" dirty="0" smtClean="0">
                <a:ln w="190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2013 </a:t>
            </a:r>
            <a:r>
              <a:rPr lang="ru-RU" sz="4400" b="1" dirty="0">
                <a:ln w="190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году</a:t>
            </a:r>
          </a:p>
          <a:p>
            <a:pPr algn="ctr">
              <a:defRPr/>
            </a:pPr>
            <a:endParaRPr lang="ru-RU" sz="3200" b="1" dirty="0">
              <a:ln w="1905">
                <a:solidFill>
                  <a:schemeClr val="tx1"/>
                </a:solidFill>
              </a:ln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7A13A-EA78-459C-9F84-896D4DE69988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latin typeface="+mn-lt"/>
              </a:rPr>
              <a:t>Численность должностных лиц, 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  <a:t>привлечённых к ответственности 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latin typeface="+mn-lt"/>
              </a:rPr>
              <a:t>по итогам контрольных мероприятий Счётной палаты в 2009 - 2013 годах</a:t>
            </a:r>
            <a:endParaRPr lang="ru-RU" sz="2400" dirty="0">
              <a:latin typeface="+mn-lt"/>
            </a:endParaRPr>
          </a:p>
        </p:txBody>
      </p:sp>
      <p:graphicFrame>
        <p:nvGraphicFramePr>
          <p:cNvPr id="8194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1963" y="1681163"/>
          <a:ext cx="8388350" cy="4203700"/>
        </p:xfrm>
        <a:graphic>
          <a:graphicData uri="http://schemas.openxmlformats.org/presentationml/2006/ole">
            <p:oleObj spid="_x0000_s107522" name="Worksheet" r:id="rId3" imgW="8096284" imgH="405749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54098"/>
          </a:xfrm>
        </p:spPr>
        <p:txBody>
          <a:bodyPr/>
          <a:lstStyle/>
          <a:p>
            <a:pPr>
              <a:lnSpc>
                <a:spcPts val="4000"/>
              </a:lnSpc>
              <a:defRPr/>
            </a:pP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  <a:t>Проведена проверка законности и результативности использования средств областного бюджета, областного имущества в государственных органах:</a:t>
            </a:r>
            <a:endParaRPr lang="ru-RU" sz="3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00CC"/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28625" y="2571750"/>
            <a:ext cx="8229600" cy="3857625"/>
          </a:xfrm>
        </p:spPr>
        <p:txBody>
          <a:bodyPr anchor="ctr"/>
          <a:lstStyle/>
          <a:p>
            <a:r>
              <a:rPr lang="ru-RU" sz="4000" b="1" dirty="0" smtClean="0"/>
              <a:t>Законодательное Собрание Ульяновской области</a:t>
            </a:r>
            <a:endParaRPr lang="ru-RU" sz="4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04847-6BCA-4B8D-9EA4-C8C0584EF53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3200"/>
            <a:ext cx="8229600" cy="1154098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  <a:t>Счётной палатой проверено использование средств на реализацию целевых программ:</a:t>
            </a:r>
            <a:endParaRPr lang="ru-RU" sz="32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00CC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357188" y="1214422"/>
            <a:ext cx="8572500" cy="5429287"/>
          </a:xfrm>
        </p:spPr>
        <p:txBody>
          <a:bodyPr anchor="t"/>
          <a:lstStyle/>
          <a:p>
            <a:pPr algn="just"/>
            <a:endParaRPr lang="ru-RU" sz="2800" b="1" dirty="0" smtClean="0"/>
          </a:p>
          <a:p>
            <a:pPr algn="just"/>
            <a:r>
              <a:rPr lang="ru-RU" sz="2800" b="1" dirty="0" smtClean="0"/>
              <a:t>«Развитие системы дорожного хозяйства Ульяновской области в 2009 - 2015 годах»;</a:t>
            </a:r>
          </a:p>
          <a:p>
            <a:pPr algn="just"/>
            <a:r>
              <a:rPr lang="ru-RU" sz="2800" b="1" dirty="0" smtClean="0"/>
              <a:t>«Охрана окружающей среды Ульяновской области на 2007-2013 годы»;</a:t>
            </a:r>
          </a:p>
          <a:p>
            <a:pPr algn="just"/>
            <a:r>
              <a:rPr lang="ru-RU" sz="2800" b="1" dirty="0" smtClean="0"/>
              <a:t>«Развитие физической культуры и спорта в Ульяновской области на 2008 -2013 годы»;</a:t>
            </a:r>
          </a:p>
          <a:p>
            <a:pPr algn="just"/>
            <a:r>
              <a:rPr lang="ru-RU" sz="2800" b="1" dirty="0" smtClean="0"/>
              <a:t>«Развитие здравоохранения Ульяновской области на 2010-2013 годы»;</a:t>
            </a:r>
          </a:p>
          <a:p>
            <a:pPr algn="just"/>
            <a:r>
              <a:rPr lang="ru-RU" sz="2800" b="1" dirty="0" smtClean="0"/>
              <a:t>«Модернизация здравоохранения Ульяновской области на 2011-2012 годы»;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6898A-AAEF-4D3B-BE5E-8CD66EB49B0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3200"/>
            <a:ext cx="8229600" cy="1154098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  <a:t>Счётной палатой проверено использование средств на реализацию целевых программ:</a:t>
            </a:r>
            <a:endParaRPr lang="ru-RU" sz="32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00CC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357188" y="1214422"/>
            <a:ext cx="8572500" cy="5429287"/>
          </a:xfrm>
        </p:spPr>
        <p:txBody>
          <a:bodyPr anchor="ctr"/>
          <a:lstStyle/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«Восстановление лесного фонда на территории Ульяновской области в 2011-2014 годах»;</a:t>
            </a:r>
          </a:p>
          <a:p>
            <a:pPr algn="just"/>
            <a:r>
              <a:rPr lang="ru-RU" b="1" dirty="0" smtClean="0"/>
              <a:t>«Чистая вода» на 2011-2015 годы;</a:t>
            </a:r>
          </a:p>
          <a:p>
            <a:pPr algn="just"/>
            <a:r>
              <a:rPr lang="ru-RU" b="1" dirty="0" smtClean="0"/>
              <a:t>«Ульяновск – авиационная столица»;</a:t>
            </a:r>
          </a:p>
          <a:p>
            <a:pPr algn="just"/>
            <a:r>
              <a:rPr lang="ru-RU" b="1" dirty="0" smtClean="0"/>
              <a:t>«Культура в Ульяновской области на 2012-2016 годы».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6898A-AAEF-4D3B-BE5E-8CD66EB49B0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85884"/>
          </a:xfrm>
        </p:spPr>
        <p:txBody>
          <a:bodyPr/>
          <a:lstStyle/>
          <a:p>
            <a:pPr>
              <a:lnSpc>
                <a:spcPts val="3500"/>
              </a:lnSpc>
              <a:defRPr/>
            </a:pP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  <a:t>Счётной палатой проведены комплексные проверки учреждений:</a:t>
            </a:r>
            <a:endParaRPr lang="ru-RU" sz="3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00CC"/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357188" y="1071546"/>
            <a:ext cx="8643937" cy="5572164"/>
          </a:xfrm>
        </p:spPr>
        <p:txBody>
          <a:bodyPr anchor="ctr"/>
          <a:lstStyle/>
          <a:p>
            <a:pPr algn="just"/>
            <a:r>
              <a:rPr lang="ru-RU" sz="2800" b="1" dirty="0" smtClean="0"/>
              <a:t>ОГКУ «Управление делами Ульяновской области»;</a:t>
            </a:r>
          </a:p>
          <a:p>
            <a:pPr algn="just"/>
            <a:r>
              <a:rPr lang="ru-RU" sz="2800" b="1" dirty="0" smtClean="0"/>
              <a:t>ОГАУ «Многофункциональный центр предоставления государственных и муниципальных услуг в Ульяновской области»;</a:t>
            </a:r>
          </a:p>
          <a:p>
            <a:pPr algn="just"/>
            <a:r>
              <a:rPr lang="ru-RU" sz="2800" b="1" dirty="0" smtClean="0"/>
              <a:t>ОГБУ «Государственный архив Ульяновской области»;</a:t>
            </a:r>
          </a:p>
          <a:p>
            <a:pPr algn="just"/>
            <a:r>
              <a:rPr lang="ru-RU" sz="2800" b="1" dirty="0" smtClean="0"/>
              <a:t>ГУЗ «Центральная клиническая медико-санитарная часть»;</a:t>
            </a:r>
          </a:p>
          <a:p>
            <a:pPr algn="just"/>
            <a:r>
              <a:rPr lang="ru-RU" sz="2800" b="1" dirty="0" smtClean="0"/>
              <a:t>ОГАУСО «Социально-реабилитационный центр им. Е.М. </a:t>
            </a:r>
            <a:r>
              <a:rPr lang="ru-RU" sz="2800" b="1" dirty="0" err="1" smtClean="0"/>
              <a:t>Чучкалова</a:t>
            </a:r>
            <a:r>
              <a:rPr lang="ru-RU" sz="2800" b="1" dirty="0" smtClean="0"/>
              <a:t>»;</a:t>
            </a:r>
          </a:p>
          <a:p>
            <a:pPr algn="just"/>
            <a:r>
              <a:rPr lang="ru-RU" sz="2800" b="1" dirty="0" smtClean="0"/>
              <a:t>ОГАУК «Ульяновский драматический театр им. И.А. Гончарова».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10941-BA68-4D03-B7E5-8264181F200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797040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  <a:t>Счётной палатой проверено использование межбюджетных трансфертов в муниципальных образованиях :</a:t>
            </a:r>
            <a:endParaRPr lang="ru-RU" sz="3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00CC"/>
              </a:solidFill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85775" y="2357438"/>
            <a:ext cx="8229600" cy="4071937"/>
          </a:xfrm>
        </p:spPr>
        <p:txBody>
          <a:bodyPr anchor="ctr"/>
          <a:lstStyle/>
          <a:p>
            <a:r>
              <a:rPr lang="ru-RU" sz="4000" b="1" dirty="0" smtClean="0"/>
              <a:t>г. </a:t>
            </a:r>
            <a:r>
              <a:rPr lang="ru-RU" sz="4000" b="1" dirty="0" err="1" smtClean="0"/>
              <a:t>Новоульяновск</a:t>
            </a:r>
            <a:endParaRPr lang="ru-RU" sz="4000" b="1" dirty="0" smtClean="0"/>
          </a:p>
          <a:p>
            <a:r>
              <a:rPr lang="ru-RU" sz="4000" b="1" dirty="0" err="1" smtClean="0"/>
              <a:t>Базарносызганский</a:t>
            </a:r>
            <a:r>
              <a:rPr lang="ru-RU" sz="4000" dirty="0" smtClean="0"/>
              <a:t> </a:t>
            </a:r>
            <a:r>
              <a:rPr lang="ru-RU" sz="4000" b="1" dirty="0" smtClean="0"/>
              <a:t>район </a:t>
            </a:r>
          </a:p>
          <a:p>
            <a:r>
              <a:rPr lang="ru-RU" sz="4000" b="1" dirty="0" err="1" smtClean="0"/>
              <a:t>Барышский</a:t>
            </a:r>
            <a:r>
              <a:rPr lang="ru-RU" sz="4000" b="1" dirty="0" smtClean="0"/>
              <a:t> район</a:t>
            </a:r>
          </a:p>
          <a:p>
            <a:r>
              <a:rPr lang="ru-RU" sz="4000" b="1" dirty="0" err="1" smtClean="0"/>
              <a:t>Майнский</a:t>
            </a:r>
            <a:r>
              <a:rPr lang="ru-RU" sz="4000" b="1" dirty="0" smtClean="0"/>
              <a:t> район</a:t>
            </a:r>
          </a:p>
          <a:p>
            <a:r>
              <a:rPr lang="ru-RU" sz="4000" b="1" dirty="0" err="1" smtClean="0"/>
              <a:t>Новомалыклинский</a:t>
            </a:r>
            <a:r>
              <a:rPr lang="ru-RU" sz="4000" b="1" dirty="0" smtClean="0"/>
              <a:t> район</a:t>
            </a:r>
          </a:p>
          <a:p>
            <a:r>
              <a:rPr lang="ru-RU" sz="4000" b="1" dirty="0" err="1" smtClean="0"/>
              <a:t>Старомайнский</a:t>
            </a:r>
            <a:r>
              <a:rPr lang="ru-RU" sz="4000" b="1" dirty="0" smtClean="0"/>
              <a:t> район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72DD5-C23B-40CE-AA70-6404DA1DA50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  <a:t>Реализация инициатив Счётной палаты Ульяновской области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just">
              <a:buNone/>
            </a:pPr>
            <a:r>
              <a:rPr lang="ru-RU" sz="2800" dirty="0" smtClean="0"/>
              <a:t>По инициативе Счётной палаты Ульяновской области работала </a:t>
            </a:r>
            <a:r>
              <a:rPr lang="ru-RU" sz="2800" b="1" dirty="0" smtClean="0"/>
              <a:t>постоянно действующая межведомственная рабочая группа </a:t>
            </a:r>
            <a:r>
              <a:rPr lang="ru-RU" sz="2800" dirty="0" smtClean="0"/>
              <a:t>по вопросам применения мер ответственности за нецелевое, неправомерное и неэффективное расходование средств областного бюджета и бюджетов муниципальных образований </a:t>
            </a:r>
            <a:r>
              <a:rPr lang="ru-RU" sz="2800" b="1" dirty="0" smtClean="0"/>
              <a:t>во главе с первым заместителем Председателя Правительства Ульяновской области Якуниным А.И.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9DB02-D913-4851-AE1A-79A6AA76A31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  <a:t>Нормативно-правовые акты, изданные при участии Счётной палаты Ульяновской области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 anchor="ctr"/>
          <a:lstStyle/>
          <a:p>
            <a:pPr marL="0" indent="0" algn="just"/>
            <a:r>
              <a:rPr lang="ru-RU" sz="2400" dirty="0" smtClean="0"/>
              <a:t> распоряжение Правительства Ульяновской области №78-пр от 12.02.2013 «О комплексных мероприятиях по усилению финансовой дисциплины при расходовании средств областного бюджета Ульяновской области и бюджетов муниципальных образований, использования государственного и муниципального имущества и повышению ответственности государственных гражданских служащих Ульяновской области, муниципальных служащих и работников государственных и муниципальных учреждений Ульяновской области за правонарушения в финансово-бюджетной сфере»;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9DB02-D913-4851-AE1A-79A6AA76A31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ru-RU" sz="2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  <a:t>Участие Счётной палаты в работе Межведомственного Совета при Правительстве Ульяновской области по вопросам государственного и муниципального финансового контроля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 anchor="ctr"/>
          <a:lstStyle/>
          <a:p>
            <a:pPr marL="0" indent="0" algn="just">
              <a:buNone/>
            </a:pPr>
            <a:r>
              <a:rPr lang="ru-RU" sz="2800" dirty="0" smtClean="0"/>
              <a:t>Счётная палата </a:t>
            </a:r>
            <a:r>
              <a:rPr lang="ru-RU" sz="2800" dirty="0" smtClean="0"/>
              <a:t>Ульяновской области </a:t>
            </a:r>
            <a:r>
              <a:rPr lang="ru-RU" sz="2800" dirty="0" smtClean="0"/>
              <a:t>принимала активное </a:t>
            </a:r>
            <a:r>
              <a:rPr lang="ru-RU" sz="2800" dirty="0" smtClean="0"/>
              <a:t>участие </a:t>
            </a:r>
            <a:r>
              <a:rPr lang="ru-RU" sz="2800" smtClean="0"/>
              <a:t>в </a:t>
            </a:r>
            <a:r>
              <a:rPr lang="ru-RU" sz="2800" smtClean="0"/>
              <a:t>работе Межведомственного </a:t>
            </a:r>
            <a:r>
              <a:rPr lang="ru-RU" sz="2800" dirty="0" smtClean="0"/>
              <a:t>Совета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  <a:t> </a:t>
            </a:r>
            <a:r>
              <a:rPr lang="ru-RU" sz="2800" dirty="0" smtClean="0"/>
              <a:t>при Правительстве Ульяновской области по вопросам государственного и муниципального финансового контроля и выступали с докладами.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9DB02-D913-4851-AE1A-79A6AA76A31F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ru-RU" sz="2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  <a:t>Участие Счётной палаты в работе Комиссии по целевым программам Ульяновской области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 anchor="ctr"/>
          <a:lstStyle/>
          <a:p>
            <a:pPr marL="0" indent="538163" algn="just">
              <a:buNone/>
            </a:pPr>
            <a:r>
              <a:rPr lang="ru-RU" sz="2800" dirty="0" smtClean="0"/>
              <a:t>Представители Счётной палаты Ульяновской области принимали участие в работе Комиссии по целевым программам Ульяновской области.</a:t>
            </a:r>
          </a:p>
          <a:p>
            <a:pPr marL="0" indent="538163" algn="just">
              <a:buNone/>
            </a:pPr>
            <a:r>
              <a:rPr lang="ru-RU" sz="2800" dirty="0" smtClean="0"/>
              <a:t>По каждому рассмотренному на Комиссии проекту областной целевой программы, а также государственной программы Счётная палата предоставляла заключение, вносила свои замечания и предложения.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9DB02-D913-4851-AE1A-79A6AA76A31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  <a:t>Динамика контрольных и экспертно-аналитических мероприятий, проведенных Счётной палатой Ульяновской области в 2009-2013 гг.</a:t>
            </a:r>
            <a:endParaRPr lang="ru-RU" sz="2400" dirty="0"/>
          </a:p>
        </p:txBody>
      </p:sp>
      <p:graphicFrame>
        <p:nvGraphicFramePr>
          <p:cNvPr id="1026" name="Диаграмма 5"/>
          <p:cNvGraphicFramePr>
            <a:graphicFrameLocks/>
          </p:cNvGraphicFramePr>
          <p:nvPr/>
        </p:nvGraphicFramePr>
        <p:xfrm>
          <a:off x="0" y="1222375"/>
          <a:ext cx="9367838" cy="4710113"/>
        </p:xfrm>
        <a:graphic>
          <a:graphicData uri="http://schemas.openxmlformats.org/presentationml/2006/ole">
            <p:oleObj spid="_x0000_s99330" r:id="rId3" imgW="9370364" imgH="470652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329642" cy="11430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latin typeface="Arial" charset="0"/>
                <a:ea typeface="+mn-ea"/>
                <a:cs typeface="+mn-cs"/>
              </a:rPr>
              <a:t>Участие в работе Ассоциации контрольно-счётных органов России (АКСОР) в 2013 году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357188" y="1214438"/>
            <a:ext cx="8501062" cy="4840287"/>
          </a:xfrm>
        </p:spPr>
        <p:txBody>
          <a:bodyPr anchor="ctr"/>
          <a:lstStyle/>
          <a:p>
            <a:pPr algn="just"/>
            <a:r>
              <a:rPr lang="ru-RU" b="1" dirty="0" smtClean="0"/>
              <a:t>Председатель Счётной палаты Егоров И.И. является Председателем </a:t>
            </a:r>
            <a:r>
              <a:rPr lang="ru-RU" b="1" u="sng" dirty="0" smtClean="0"/>
              <a:t>Научно-методического совета АКСОР</a:t>
            </a:r>
            <a:r>
              <a:rPr lang="ru-RU" b="1" dirty="0" smtClean="0"/>
              <a:t>;</a:t>
            </a:r>
          </a:p>
          <a:p>
            <a:pPr algn="just"/>
            <a:endParaRPr lang="ru-RU" sz="800" b="1" dirty="0" smtClean="0"/>
          </a:p>
          <a:p>
            <a:pPr algn="just"/>
            <a:endParaRPr lang="ru-RU" sz="800" b="1" dirty="0" smtClean="0"/>
          </a:p>
          <a:p>
            <a:pPr algn="just"/>
            <a:r>
              <a:rPr lang="ru-RU" b="1" dirty="0" smtClean="0"/>
              <a:t>Заместитель Председателя Счётной палаты </a:t>
            </a:r>
            <a:r>
              <a:rPr lang="ru-RU" b="1" dirty="0" err="1" smtClean="0"/>
              <a:t>Горячкина</a:t>
            </a:r>
            <a:r>
              <a:rPr lang="ru-RU" b="1" dirty="0" smtClean="0"/>
              <a:t> Н.В. работала в составе </a:t>
            </a:r>
            <a:r>
              <a:rPr lang="ru-RU" b="1" u="sng" dirty="0" smtClean="0"/>
              <a:t>Учебно-методического Совета АКСОР.</a:t>
            </a:r>
            <a:endParaRPr 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071CE-8815-4741-B35C-95446C31D81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5FFC47-AF29-4444-8652-CCCCF0A95E7B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5766"/>
            <a:ext cx="9144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  <a:t>Межрегиональная научно-практическая конференция «Научно-методическое обеспечение деятельности региональных и муниципальных контрольно-счётных органов», 18 </a:t>
            </a:r>
            <a:r>
              <a:rPr lang="ru-RU" sz="20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  <a:t>июня </a:t>
            </a:r>
            <a:r>
              <a:rPr lang="ru-RU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  <a:t>2013 </a:t>
            </a:r>
            <a:r>
              <a:rPr lang="ru-RU" sz="20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  <a:t>года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5786454"/>
            <a:ext cx="871540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  <a:t>В работе конференции приняли участие Председатель Счётной палаты РФ С.В. Степашин, Аудитор Счётной палаты РФ С.Н. Рябухин</a:t>
            </a: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00CC"/>
              </a:solidFill>
            </a:endParaRPr>
          </a:p>
          <a:p>
            <a:pPr algn="ctr">
              <a:defRPr/>
            </a:pP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  <a:t> 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  <a:t>и руководители </a:t>
            </a: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  <a:t>КСО из 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  <a:t>29 </a:t>
            </a: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  <a:t>регионов России</a:t>
            </a:r>
            <a:endParaRPr lang="ru-RU" dirty="0"/>
          </a:p>
        </p:txBody>
      </p:sp>
      <p:pic>
        <p:nvPicPr>
          <p:cNvPr id="114690" name="Picture 2" descr="D:\incoming moskvichev\2013 06 18\НА САЙТ\2 ОБЩЕЕ ФО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42984"/>
            <a:ext cx="6929486" cy="4619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357188" y="1357313"/>
            <a:ext cx="8643937" cy="4714875"/>
          </a:xfrm>
        </p:spPr>
        <p:txBody>
          <a:bodyPr anchor="ctr"/>
          <a:lstStyle/>
          <a:p>
            <a:pPr algn="just" eaLnBrk="1" hangingPunct="1">
              <a:buFont typeface="Arial" charset="0"/>
              <a:buNone/>
              <a:defRPr/>
            </a:pPr>
            <a:r>
              <a:rPr lang="ru-RU" sz="3600" dirty="0" smtClean="0"/>
              <a:t>	</a:t>
            </a:r>
            <a:r>
              <a:rPr lang="ru-RU" sz="3600" b="1" dirty="0" smtClean="0"/>
              <a:t>В 2013 году вышло 20 публикаций о деятельности Счётной палаты Ульяновской области в федеральных и областных СМИ.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  <a:t>Информационное освещение </a:t>
            </a:r>
          </a:p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  <a:t>деятельности Счётной палаты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8EA5A-17C4-4C22-886A-C8F8DF9A024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428625" y="1571625"/>
            <a:ext cx="8001000" cy="4525963"/>
          </a:xfrm>
        </p:spPr>
        <p:txBody>
          <a:bodyPr anchor="ctr"/>
          <a:lstStyle/>
          <a:p>
            <a:pPr algn="just" eaLnBrk="1" hangingPunct="1">
              <a:buFont typeface="Arial" charset="0"/>
              <a:buNone/>
            </a:pPr>
            <a:r>
              <a:rPr lang="en-US" sz="3600" b="1" dirty="0" smtClean="0">
                <a:cs typeface="Arial" charset="0"/>
              </a:rPr>
              <a:t>	</a:t>
            </a:r>
            <a:r>
              <a:rPr lang="ru-RU" sz="3600" b="1" dirty="0" smtClean="0"/>
              <a:t>В 2013 году было зарегистрировано 34 тысячи посещений сайта Счётной палаты Ульяновской области.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  <a:t>Информационное освещение </a:t>
            </a:r>
          </a:p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  <a:t>деятельности Счётной палаты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6EE4B-32CB-4B75-AAB2-2ED7DC6768D8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latin typeface="+mn-lt"/>
              </a:rPr>
              <a:t>Численность сотрудников контрольно-счётных органов муниципальных образований Ульяновской области на конец года, человек</a:t>
            </a:r>
            <a:endParaRPr lang="ru-RU" sz="2400" dirty="0">
              <a:latin typeface="+mn-lt"/>
            </a:endParaRPr>
          </a:p>
        </p:txBody>
      </p:sp>
      <p:graphicFrame>
        <p:nvGraphicFramePr>
          <p:cNvPr id="14339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3550" y="1687513"/>
          <a:ext cx="8062913" cy="3998912"/>
        </p:xfrm>
        <a:graphic>
          <a:graphicData uri="http://schemas.openxmlformats.org/presentationml/2006/ole">
            <p:oleObj spid="_x0000_s141314" name="Worksheet" r:id="rId3" imgW="8086878" imgH="401017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  <a:t>Количество нарушений, </a:t>
            </a:r>
            <a:b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</a:b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  <a:t>выявленных  контрольно-счётными органами</a:t>
            </a:r>
            <a:b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</a:b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  <a:t>муниципальных образований Ульяновской области</a:t>
            </a:r>
            <a:b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</a:b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  <a:t> в 2009-2013 годах</a:t>
            </a:r>
            <a:endParaRPr lang="ru-RU" sz="2400" dirty="0"/>
          </a:p>
        </p:txBody>
      </p:sp>
      <p:graphicFrame>
        <p:nvGraphicFramePr>
          <p:cNvPr id="9218" name="Диаграмма 4"/>
          <p:cNvGraphicFramePr>
            <a:graphicFrameLocks/>
          </p:cNvGraphicFramePr>
          <p:nvPr/>
        </p:nvGraphicFramePr>
        <p:xfrm>
          <a:off x="0" y="1500188"/>
          <a:ext cx="8929688" cy="4857750"/>
        </p:xfrm>
        <a:graphic>
          <a:graphicData uri="http://schemas.openxmlformats.org/presentationml/2006/ole">
            <p:oleObj spid="_x0000_s111618" r:id="rId3" imgW="8931414" imgH="485893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0" y="468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latin typeface="+mn-lt"/>
                <a:ea typeface="+mj-ea"/>
                <a:cs typeface="+mj-cs"/>
              </a:rPr>
              <a:t>Сумма нарушений, </a:t>
            </a:r>
            <a:endParaRPr lang="en-US" sz="24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00CC"/>
              </a:solidFill>
              <a:latin typeface="+mn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ru-RU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latin typeface="+mn-lt"/>
                <a:ea typeface="+mj-ea"/>
                <a:cs typeface="+mj-cs"/>
              </a:rPr>
              <a:t>выявленных контрольно-счётными органами</a:t>
            </a:r>
          </a:p>
          <a:p>
            <a:pPr algn="ctr" eaLnBrk="0" hangingPunct="0">
              <a:defRPr/>
            </a:pPr>
            <a:r>
              <a:rPr lang="ru-RU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latin typeface="+mn-lt"/>
                <a:ea typeface="+mj-ea"/>
                <a:cs typeface="+mj-cs"/>
              </a:rPr>
              <a:t>муниципальных образований Ульяновской области</a:t>
            </a:r>
          </a:p>
          <a:p>
            <a:pPr algn="ctr" eaLnBrk="0" hangingPunct="0">
              <a:defRPr/>
            </a:pPr>
            <a:r>
              <a:rPr lang="ru-RU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latin typeface="+mn-lt"/>
                <a:ea typeface="+mj-ea"/>
                <a:cs typeface="+mj-cs"/>
              </a:rPr>
              <a:t>в ходе контрольных мероприятий </a:t>
            </a:r>
          </a:p>
          <a:p>
            <a:pPr algn="ctr" eaLnBrk="0" hangingPunct="0">
              <a:defRPr/>
            </a:pPr>
            <a:r>
              <a:rPr lang="ru-RU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latin typeface="+mn-lt"/>
                <a:ea typeface="+mj-ea"/>
                <a:cs typeface="+mj-cs"/>
              </a:rPr>
              <a:t>в 2009 – 2013 годах, млн. руб. </a:t>
            </a:r>
          </a:p>
        </p:txBody>
      </p:sp>
      <p:graphicFrame>
        <p:nvGraphicFramePr>
          <p:cNvPr id="10242" name="Диаграмма 8"/>
          <p:cNvGraphicFramePr>
            <a:graphicFrameLocks/>
          </p:cNvGraphicFramePr>
          <p:nvPr/>
        </p:nvGraphicFramePr>
        <p:xfrm>
          <a:off x="212725" y="1624013"/>
          <a:ext cx="8632825" cy="4519612"/>
        </p:xfrm>
        <a:graphic>
          <a:graphicData uri="http://schemas.openxmlformats.org/presentationml/2006/ole">
            <p:oleObj spid="_x0000_s112642" r:id="rId3" imgW="8632684" imgH="452362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12"/>
            <a:ext cx="9144000" cy="10715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latin typeface="+mn-lt"/>
                <a:ea typeface="+mn-ea"/>
                <a:cs typeface="+mn-cs"/>
              </a:rPr>
              <a:t>Возмещено денежных средств и устранено нарушений по итогам контрольных мероприятий, проведённых контрольно-счётными органами муниципальных образований </a:t>
            </a:r>
            <a:b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latin typeface="+mn-lt"/>
                <a:ea typeface="+mn-ea"/>
                <a:cs typeface="+mn-cs"/>
              </a:rPr>
            </a:b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latin typeface="+mn-lt"/>
                <a:ea typeface="+mn-ea"/>
                <a:cs typeface="+mn-cs"/>
              </a:rPr>
              <a:t>Ульяновской области в 2010-2013 годах, млн.руб.</a:t>
            </a:r>
            <a:endParaRPr lang="ru-RU" sz="24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00CC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266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7638" y="1935163"/>
          <a:ext cx="8953500" cy="4603750"/>
        </p:xfrm>
        <a:graphic>
          <a:graphicData uri="http://schemas.openxmlformats.org/presentationml/2006/ole">
            <p:oleObj spid="_x0000_s113666" r:id="rId4" imgW="8955800" imgH="460897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292893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latin typeface="Arial" charset="0"/>
                <a:ea typeface="+mn-ea"/>
                <a:cs typeface="+mn-cs"/>
              </a:rPr>
              <a:t>СПАСИБО ЗА ВНИМАНИЕ !</a:t>
            </a:r>
            <a:endParaRPr lang="ru-RU" sz="3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00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2AF1BA-A670-4E1C-953B-591AE80858BA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  <a:t>Динамика подготовленных Счётной палатой </a:t>
            </a:r>
            <a:b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</a:b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  <a:t>экспертных заключений на нормативно-правовые акты</a:t>
            </a:r>
            <a:b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</a:b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  <a:t>в 2009 – 2013 гг.</a:t>
            </a:r>
            <a:endParaRPr lang="ru-RU" sz="2400" dirty="0"/>
          </a:p>
        </p:txBody>
      </p:sp>
      <p:graphicFrame>
        <p:nvGraphicFramePr>
          <p:cNvPr id="2050" name="Диаграмма 4"/>
          <p:cNvGraphicFramePr>
            <a:graphicFrameLocks/>
          </p:cNvGraphicFramePr>
          <p:nvPr/>
        </p:nvGraphicFramePr>
        <p:xfrm>
          <a:off x="0" y="1230313"/>
          <a:ext cx="9259888" cy="5013325"/>
        </p:xfrm>
        <a:graphic>
          <a:graphicData uri="http://schemas.openxmlformats.org/presentationml/2006/ole">
            <p:oleObj spid="_x0000_s100354" name="Worksheet" r:id="rId3" imgW="9991652" imgH="541035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0" y="468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latin typeface="+mj-lt"/>
                <a:ea typeface="+mj-ea"/>
                <a:cs typeface="+mj-cs"/>
              </a:rPr>
              <a:t>Объём средств, </a:t>
            </a:r>
            <a:endParaRPr lang="en-US" sz="24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latin typeface="+mj-lt"/>
                <a:ea typeface="+mj-ea"/>
                <a:cs typeface="+mj-cs"/>
              </a:rPr>
              <a:t>проверенных Счётной палатой Ульяновской области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latin typeface="+mj-lt"/>
                <a:ea typeface="+mj-ea"/>
                <a:cs typeface="+mj-cs"/>
              </a:rPr>
              <a:t>при проведении контрольных мероприятий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latin typeface="+mj-lt"/>
                <a:ea typeface="+mj-ea"/>
                <a:cs typeface="+mj-cs"/>
              </a:rPr>
              <a:t>в 2009 – 2013 годах, млн. руб.</a:t>
            </a:r>
            <a:r>
              <a:rPr lang="ru-RU" sz="2400" b="1" dirty="0">
                <a:ln w="0" cmpd="sng">
                  <a:noFill/>
                  <a:prstDash val="solid"/>
                </a:ln>
                <a:solidFill>
                  <a:schemeClr val="tx2"/>
                </a:solidFill>
                <a:latin typeface="+mn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3074" name="Диаграмма 8"/>
          <p:cNvGraphicFramePr>
            <a:graphicFrameLocks/>
          </p:cNvGraphicFramePr>
          <p:nvPr/>
        </p:nvGraphicFramePr>
        <p:xfrm>
          <a:off x="500063" y="1647825"/>
          <a:ext cx="8207375" cy="4603750"/>
        </p:xfrm>
        <a:graphic>
          <a:graphicData uri="http://schemas.openxmlformats.org/presentationml/2006/ole">
            <p:oleObj spid="_x0000_s101378" r:id="rId3" imgW="8205927" imgH="460897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  <a:t>Количество нарушений, </a:t>
            </a:r>
            <a:b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</a:b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  <a:t>выявленных Счётной палатой в 2009-2013 годах</a:t>
            </a:r>
            <a:endParaRPr lang="ru-RU" sz="2400" dirty="0"/>
          </a:p>
        </p:txBody>
      </p:sp>
      <p:graphicFrame>
        <p:nvGraphicFramePr>
          <p:cNvPr id="4098" name="Диаграмма 4"/>
          <p:cNvGraphicFramePr>
            <a:graphicFrameLocks/>
          </p:cNvGraphicFramePr>
          <p:nvPr/>
        </p:nvGraphicFramePr>
        <p:xfrm>
          <a:off x="0" y="1233488"/>
          <a:ext cx="9144000" cy="4710112"/>
        </p:xfrm>
        <a:graphic>
          <a:graphicData uri="http://schemas.openxmlformats.org/presentationml/2006/ole">
            <p:oleObj spid="_x0000_s102402" r:id="rId3" imgW="9144793" imgH="471261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468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latin typeface="+mj-lt"/>
                <a:ea typeface="+mj-ea"/>
                <a:cs typeface="+mj-cs"/>
              </a:rPr>
              <a:t>Сумма нарушений, </a:t>
            </a:r>
            <a:endParaRPr lang="en-US" sz="24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latin typeface="+mj-lt"/>
                <a:ea typeface="+mj-ea"/>
                <a:cs typeface="+mj-cs"/>
              </a:rPr>
              <a:t>выявленных Счётной палатой Ульяновской области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latin typeface="+mj-lt"/>
                <a:ea typeface="+mj-ea"/>
                <a:cs typeface="+mj-cs"/>
              </a:rPr>
              <a:t>в 2009 – 2013 годах, млн. руб. </a:t>
            </a:r>
          </a:p>
        </p:txBody>
      </p:sp>
      <p:graphicFrame>
        <p:nvGraphicFramePr>
          <p:cNvPr id="5122" name="Диаграмма 8"/>
          <p:cNvGraphicFramePr>
            <a:graphicFrameLocks/>
          </p:cNvGraphicFramePr>
          <p:nvPr/>
        </p:nvGraphicFramePr>
        <p:xfrm>
          <a:off x="212725" y="1214438"/>
          <a:ext cx="8931275" cy="5214937"/>
        </p:xfrm>
        <a:graphic>
          <a:graphicData uri="http://schemas.openxmlformats.org/presentationml/2006/ole">
            <p:oleObj spid="_x0000_s103426" r:id="rId3" imgW="8931414" imgH="521862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latin typeface="+mj-lt"/>
                <a:ea typeface="+mj-ea"/>
                <a:cs typeface="+mj-cs"/>
              </a:rPr>
              <a:t>Структура нарушений,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latin typeface="+mj-lt"/>
                <a:ea typeface="+mj-ea"/>
                <a:cs typeface="+mj-cs"/>
              </a:rPr>
              <a:t>выявленных Счётной палатой Ульяновской области в 2013 году</a:t>
            </a:r>
          </a:p>
        </p:txBody>
      </p:sp>
      <p:graphicFrame>
        <p:nvGraphicFramePr>
          <p:cNvPr id="6146" name="Диаграмма 4"/>
          <p:cNvGraphicFramePr>
            <a:graphicFrameLocks/>
          </p:cNvGraphicFramePr>
          <p:nvPr/>
        </p:nvGraphicFramePr>
        <p:xfrm>
          <a:off x="77788" y="1214438"/>
          <a:ext cx="8994775" cy="4603750"/>
        </p:xfrm>
        <a:graphic>
          <a:graphicData uri="http://schemas.openxmlformats.org/presentationml/2006/ole">
            <p:oleObj spid="_x0000_s104450" r:id="rId3" imgW="8992379" imgH="4602879" progId="Excel.Sheet.8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929313"/>
            <a:ext cx="91440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Общая сумма выявленных нарушений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620,9 млн.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  <a:t>В 2013 г. по итогам контрольных мероприятий Счётной палаты Ульяновской области было возмещено в бюджет и устранено нарушений на сумму </a:t>
            </a:r>
            <a:r>
              <a:rPr lang="ru-RU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43,8 млн.руб.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latin typeface="+mn-lt"/>
              </a:rPr>
              <a:t>Количество негосударственных организаций, возместивших в 2009-2013 годах ущерб, нанесённый бюджету или государственным 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</a:rPr>
              <a:t>организациям</a:t>
            </a:r>
            <a:endParaRPr lang="ru-RU" sz="2400" dirty="0">
              <a:latin typeface="+mn-lt"/>
            </a:endParaRPr>
          </a:p>
        </p:txBody>
      </p:sp>
      <p:graphicFrame>
        <p:nvGraphicFramePr>
          <p:cNvPr id="14339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1963" y="1681163"/>
          <a:ext cx="8124825" cy="4171950"/>
        </p:xfrm>
        <a:graphic>
          <a:graphicData uri="http://schemas.openxmlformats.org/presentationml/2006/ole">
            <p:oleObj spid="_x0000_s106498" r:id="rId3" imgW="8126672" imgH="417002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3511</TotalTime>
  <Words>747</Words>
  <Application>Microsoft Office PowerPoint</Application>
  <PresentationFormat>Экран (4:3)</PresentationFormat>
  <Paragraphs>97</Paragraphs>
  <Slides>28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Тема Office</vt:lpstr>
      <vt:lpstr>Лист Microsoft Office Excel 97-2003</vt:lpstr>
      <vt:lpstr>Worksheet</vt:lpstr>
      <vt:lpstr>Слайд 1</vt:lpstr>
      <vt:lpstr>Динамика контрольных и экспертно-аналитических мероприятий, проведенных Счётной палатой Ульяновской области в 2009-2013 гг.</vt:lpstr>
      <vt:lpstr>Динамика подготовленных Счётной палатой  экспертных заключений на нормативно-правовые акты в 2009 – 2013 гг.</vt:lpstr>
      <vt:lpstr>Слайд 4</vt:lpstr>
      <vt:lpstr>Количество нарушений,  выявленных Счётной палатой в 2009-2013 годах</vt:lpstr>
      <vt:lpstr>Слайд 6</vt:lpstr>
      <vt:lpstr>Слайд 7</vt:lpstr>
      <vt:lpstr>Слайд 8</vt:lpstr>
      <vt:lpstr>Количество негосударственных организаций, возместивших в 2009-2013 годах ущерб, нанесённый бюджету или государственным организациям</vt:lpstr>
      <vt:lpstr>Численность должностных лиц, привлечённых к ответственности по итогам контрольных мероприятий Счётной палаты в 2009 - 2013 годах</vt:lpstr>
      <vt:lpstr>Проведена проверка законности и результативности использования средств областного бюджета, областного имущества в государственных органах:</vt:lpstr>
      <vt:lpstr>Счётной палатой проверено использование средств на реализацию целевых программ:</vt:lpstr>
      <vt:lpstr>Счётной палатой проверено использование средств на реализацию целевых программ:</vt:lpstr>
      <vt:lpstr>Счётной палатой проведены комплексные проверки учреждений:</vt:lpstr>
      <vt:lpstr>Счётной палатой проверено использование межбюджетных трансфертов в муниципальных образованиях :</vt:lpstr>
      <vt:lpstr>Реализация инициатив Счётной палаты Ульяновской области</vt:lpstr>
      <vt:lpstr>Нормативно-правовые акты, изданные при участии Счётной палаты Ульяновской области</vt:lpstr>
      <vt:lpstr>Участие Счётной палаты в работе Межведомственного Совета при Правительстве Ульяновской области по вопросам государственного и муниципального финансового контроля</vt:lpstr>
      <vt:lpstr>Участие Счётной палаты в работе Комиссии по целевым программам Ульяновской области</vt:lpstr>
      <vt:lpstr>Участие в работе Ассоциации контрольно-счётных органов России (АКСОР) в 2013 году</vt:lpstr>
      <vt:lpstr>Слайд 21</vt:lpstr>
      <vt:lpstr>Слайд 22</vt:lpstr>
      <vt:lpstr>Слайд 23</vt:lpstr>
      <vt:lpstr>Численность сотрудников контрольно-счётных органов муниципальных образований Ульяновской области на конец года, человек</vt:lpstr>
      <vt:lpstr>Количество нарушений,  выявленных  контрольно-счётными органами муниципальных образований Ульяновской области  в 2009-2013 годах</vt:lpstr>
      <vt:lpstr>Слайд 26</vt:lpstr>
      <vt:lpstr>Возмещено денежных средств и устранено нарушений по итогам контрольных мероприятий, проведённых контрольно-счётными органами муниципальных образований  Ульяновской области в 2010-2013 годах, млн.руб.</vt:lpstr>
      <vt:lpstr>СПАСИБО ЗА ВНИМАНИЕ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счетная палата</cp:lastModifiedBy>
  <cp:revision>412</cp:revision>
  <dcterms:created xsi:type="dcterms:W3CDTF">2009-11-16T05:53:14Z</dcterms:created>
  <dcterms:modified xsi:type="dcterms:W3CDTF">2014-02-27T08:28:49Z</dcterms:modified>
</cp:coreProperties>
</file>